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5" r:id="rId6"/>
    <p:sldId id="275" r:id="rId7"/>
    <p:sldId id="269" r:id="rId8"/>
    <p:sldId id="277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3/8/2017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Goudy Stout" panose="0202090407030B020401" pitchFamily="18" charset="0"/>
              </a:rPr>
              <a:t>Welcome!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4522" y="2186609"/>
            <a:ext cx="7182678" cy="1749287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Come in!</a:t>
            </a:r>
          </a:p>
          <a:p>
            <a:r>
              <a:rPr lang="en-US" sz="3000" dirty="0">
                <a:solidFill>
                  <a:schemeClr val="tx2"/>
                </a:solidFill>
                <a:latin typeface="Century Gothic" panose="020B0502020202020204" pitchFamily="34" charset="0"/>
              </a:rPr>
              <a:t>F</a:t>
            </a:r>
            <a:r>
              <a:rPr lang="en-US" sz="3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ind a treat, choose a seat, and make yourself comfortable!</a:t>
            </a:r>
            <a:endParaRPr lang="en-US" sz="3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What is the ‘Summer Reading Slump?’</a:t>
            </a:r>
            <a:endParaRPr lang="en-US" sz="4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8" y="1874520"/>
            <a:ext cx="5137892" cy="293751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705600" y="1874520"/>
            <a:ext cx="4724400" cy="429768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 ‘summer </a:t>
            </a:r>
            <a:r>
              <a:rPr lang="en-US" sz="2500" dirty="0">
                <a:solidFill>
                  <a:schemeClr val="tx2"/>
                </a:solidFill>
                <a:latin typeface="Century Gothic" panose="020B0502020202020204" pitchFamily="34" charset="0"/>
              </a:rPr>
              <a:t>reading slump’ refers to the “decline in children’s reading development that can occur during summer vacation times when children are away from the classroom and not participating in </a:t>
            </a:r>
            <a:r>
              <a:rPr lang="en-US" sz="25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formal </a:t>
            </a:r>
            <a:r>
              <a:rPr lang="en-US" sz="2500" dirty="0">
                <a:solidFill>
                  <a:schemeClr val="tx2"/>
                </a:solidFill>
                <a:latin typeface="Century Gothic" panose="020B0502020202020204" pitchFamily="34" charset="0"/>
              </a:rPr>
              <a:t>literacy programs</a:t>
            </a:r>
            <a:r>
              <a:rPr lang="en-US" sz="25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.”</a:t>
            </a:r>
          </a:p>
          <a:p>
            <a:r>
              <a:rPr lang="en-US" sz="1200" dirty="0" smtClean="0">
                <a:latin typeface="Century Gothic" panose="020B0502020202020204" pitchFamily="34" charset="0"/>
              </a:rPr>
              <a:t>-</a:t>
            </a:r>
            <a:r>
              <a:rPr lang="en-US" sz="1200" dirty="0" err="1">
                <a:latin typeface="Century Gothic" panose="020B0502020202020204" pitchFamily="34" charset="0"/>
              </a:rPr>
              <a:t>Allington</a:t>
            </a:r>
            <a:r>
              <a:rPr lang="en-US" sz="1200" dirty="0">
                <a:latin typeface="Century Gothic" panose="020B0502020202020204" pitchFamily="34" charset="0"/>
              </a:rPr>
              <a:t> &amp; McGill-</a:t>
            </a:r>
            <a:r>
              <a:rPr lang="en-US" sz="1200" dirty="0" err="1">
                <a:latin typeface="Century Gothic" panose="020B0502020202020204" pitchFamily="34" charset="0"/>
              </a:rPr>
              <a:t>Franzen</a:t>
            </a:r>
            <a:r>
              <a:rPr lang="en-US" sz="1200" dirty="0">
                <a:latin typeface="Century Gothic" panose="020B0502020202020204" pitchFamily="34" charset="0"/>
              </a:rPr>
              <a:t>, 2003</a:t>
            </a:r>
            <a:r>
              <a:rPr lang="en-US" sz="1200" dirty="0" smtClean="0">
                <a:latin typeface="Century Gothic" panose="020B0502020202020204" pitchFamily="34" charset="0"/>
              </a:rPr>
              <a:t>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9400" y="827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What Research Says</a:t>
            </a: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352800" y="1752600"/>
            <a:ext cx="5029200" cy="4297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Decreases in decoding and fluency skills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Low-income students vs.             higher-income peers</a:t>
            </a:r>
            <a:endParaRPr lang="en-US" sz="12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2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-Mraz &amp; </a:t>
            </a:r>
            <a:r>
              <a:rPr lang="en-US" sz="12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Rasinski</a:t>
            </a:r>
            <a:r>
              <a:rPr lang="en-US" sz="12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2007</a:t>
            </a:r>
            <a:endParaRPr lang="en-US" sz="12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818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7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000">
        <p:fade/>
      </p:transition>
    </mc:Choice>
    <mc:Fallback xmlns="">
      <p:transition spd="med" advTm="7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24608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Growing Lifelong Readers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90600" y="1409224"/>
            <a:ext cx="4865523" cy="3581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9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</a:t>
            </a:r>
            <a:r>
              <a:rPr lang="en-US" sz="2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ogether, we are stronger!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9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</a:t>
            </a:r>
            <a:r>
              <a:rPr lang="en-US" sz="2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ccess to materials is key!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9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</a:t>
            </a:r>
            <a:r>
              <a:rPr lang="en-US" sz="2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 a model!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9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L</a:t>
            </a:r>
            <a:r>
              <a:rPr lang="en-US" sz="29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et us help you!</a:t>
            </a:r>
          </a:p>
          <a:p>
            <a:pPr marL="0" indent="0">
              <a:buNone/>
            </a:pPr>
            <a:endParaRPr lang="en-US" sz="25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02" y="1676400"/>
            <a:ext cx="4733278" cy="3047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9231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60000">
        <p:fade/>
      </p:transition>
    </mc:Choice>
    <mc:Fallback xmlns="">
      <p:transition spd="med" advTm="45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257800"/>
            <a:ext cx="9487020" cy="12350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We are ready to commit to each individual child, and on behalf of our staff, we thank you again, and we look forward to seeing you this summer at the library!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r="14758"/>
          <a:stretch>
            <a:fillRect/>
          </a:stretch>
        </p:blipFill>
        <p:spPr/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1270669"/>
            <a:ext cx="609600" cy="609600"/>
          </a:xfrm>
          <a:prstGeom prst="rect">
            <a:avLst/>
          </a:prstGeom>
        </p:spPr>
      </p:pic>
      <p:pic>
        <p:nvPicPr>
          <p:cNvPr id="14" name="Picture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34" y="1898760"/>
            <a:ext cx="3638453" cy="217884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296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00">
        <p:fade/>
      </p:transition>
    </mc:Choice>
    <mc:Fallback xmlns="">
      <p:transition spd="med" advTm="4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28580" y="5410200"/>
            <a:ext cx="10325220" cy="1082674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tx2"/>
                </a:solidFill>
                <a:latin typeface="Century Gothic" panose="020B0502020202020204" pitchFamily="34" charset="0"/>
              </a:rPr>
              <a:t>We are ready to commit to each individual child, and on behalf of our staff, we thank you again, and we look forward to seeing you this summer at the library!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46" y="1524000"/>
            <a:ext cx="3638453" cy="2862352"/>
          </a:xfr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2" y="1865755"/>
            <a:ext cx="3638453" cy="2178841"/>
          </a:xfr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1270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DE8BD18C-BB6B-4682-868D-83DA48E4EB75}" vid="{737B1A93-DF05-4E1D-9B85-4E3AAA23E5A4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a4f35948-e619-41b3-aa29-22878b09cfd2"/>
    <ds:schemaRef ds:uri="40262f94-9f35-4ac3-9a90-690165a166b7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1005</TotalTime>
  <Words>248</Words>
  <Application>Microsoft Office PowerPoint</Application>
  <PresentationFormat>Widescreen</PresentationFormat>
  <Paragraphs>24</Paragraphs>
  <Slides>6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Goudy Stout</vt:lpstr>
      <vt:lpstr>Times New Roman</vt:lpstr>
      <vt:lpstr>Children Friends 16x9</vt:lpstr>
      <vt:lpstr>Welcome! </vt:lpstr>
      <vt:lpstr>What is the ‘Summer Reading Slump?’</vt:lpstr>
      <vt:lpstr>What Research Says</vt:lpstr>
      <vt:lpstr>Growing Lifelong Readers</vt:lpstr>
      <vt:lpstr>We are ready to commit to each individual child, and on behalf of our staff, we thank you again, and we look forward to seeing you this summer at the library!</vt:lpstr>
      <vt:lpstr>We are ready to commit to each individual child, and on behalf of our staff, we thank you again, and we look forward to seeing you this summer at the library!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Tyler Bucy</dc:creator>
  <cp:keywords/>
  <cp:lastModifiedBy>Tyler Bucy</cp:lastModifiedBy>
  <cp:revision>23</cp:revision>
  <dcterms:created xsi:type="dcterms:W3CDTF">2017-03-08T03:51:30Z</dcterms:created>
  <dcterms:modified xsi:type="dcterms:W3CDTF">2017-03-08T21:30:59Z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